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4"/>
  </p:sldMasterIdLst>
  <p:notesMasterIdLst>
    <p:notesMasterId r:id="rId17"/>
  </p:notesMasterIdLst>
  <p:sldIdLst>
    <p:sldId id="278" r:id="rId5"/>
    <p:sldId id="314" r:id="rId6"/>
    <p:sldId id="279" r:id="rId7"/>
    <p:sldId id="327" r:id="rId8"/>
    <p:sldId id="333" r:id="rId9"/>
    <p:sldId id="335" r:id="rId10"/>
    <p:sldId id="336" r:id="rId11"/>
    <p:sldId id="316" r:id="rId12"/>
    <p:sldId id="302" r:id="rId13"/>
    <p:sldId id="331" r:id="rId14"/>
    <p:sldId id="332" r:id="rId15"/>
    <p:sldId id="29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A7B94-7D35-46C8-9AB3-5ED025243AFD}" v="1" dt="2025-08-18T14:45:16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1" autoAdjust="0"/>
    <p:restoredTop sz="85404" autoAdjust="0"/>
  </p:normalViewPr>
  <p:slideViewPr>
    <p:cSldViewPr snapToGrid="0">
      <p:cViewPr varScale="1">
        <p:scale>
          <a:sx n="94" d="100"/>
          <a:sy n="94" d="100"/>
        </p:scale>
        <p:origin x="128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chez Becerra, Alejandro" userId="6c40396b-7faf-44bd-8d7c-b4c550fe1dde" providerId="ADAL" clId="{73DA7B94-7D35-46C8-9AB3-5ED025243AFD}"/>
    <pc:docChg chg="custSel modSld">
      <pc:chgData name="Sanchez Becerra, Alejandro" userId="6c40396b-7faf-44bd-8d7c-b4c550fe1dde" providerId="ADAL" clId="{73DA7B94-7D35-46C8-9AB3-5ED025243AFD}" dt="2025-08-18T14:45:16.257" v="10" actId="1076"/>
      <pc:docMkLst>
        <pc:docMk/>
      </pc:docMkLst>
      <pc:sldChg chg="modSp mod">
        <pc:chgData name="Sanchez Becerra, Alejandro" userId="6c40396b-7faf-44bd-8d7c-b4c550fe1dde" providerId="ADAL" clId="{73DA7B94-7D35-46C8-9AB3-5ED025243AFD}" dt="2025-08-18T14:45:02.433" v="7" actId="20577"/>
        <pc:sldMkLst>
          <pc:docMk/>
          <pc:sldMk cId="4167884232" sldId="278"/>
        </pc:sldMkLst>
        <pc:spChg chg="mod">
          <ac:chgData name="Sanchez Becerra, Alejandro" userId="6c40396b-7faf-44bd-8d7c-b4c550fe1dde" providerId="ADAL" clId="{73DA7B94-7D35-46C8-9AB3-5ED025243AFD}" dt="2025-08-18T14:45:02.433" v="7" actId="20577"/>
          <ac:spMkLst>
            <pc:docMk/>
            <pc:sldMk cId="4167884232" sldId="278"/>
            <ac:spMk id="2" creationId="{0D1F047C-C727-42A7-85C5-68C5AA1B1A93}"/>
          </ac:spMkLst>
        </pc:spChg>
      </pc:sldChg>
      <pc:sldChg chg="delSp modSp mod">
        <pc:chgData name="Sanchez Becerra, Alejandro" userId="6c40396b-7faf-44bd-8d7c-b4c550fe1dde" providerId="ADAL" clId="{73DA7B94-7D35-46C8-9AB3-5ED025243AFD}" dt="2025-08-18T14:45:16.257" v="10" actId="1076"/>
        <pc:sldMkLst>
          <pc:docMk/>
          <pc:sldMk cId="1945015771" sldId="279"/>
        </pc:sldMkLst>
        <pc:spChg chg="del">
          <ac:chgData name="Sanchez Becerra, Alejandro" userId="6c40396b-7faf-44bd-8d7c-b4c550fe1dde" providerId="ADAL" clId="{73DA7B94-7D35-46C8-9AB3-5ED025243AFD}" dt="2025-08-18T14:45:13.257" v="8" actId="478"/>
          <ac:spMkLst>
            <pc:docMk/>
            <pc:sldMk cId="1945015771" sldId="279"/>
            <ac:spMk id="4" creationId="{95E1B775-E179-92D0-D437-855C2D12F2A8}"/>
          </ac:spMkLst>
        </pc:spChg>
        <pc:spChg chg="del">
          <ac:chgData name="Sanchez Becerra, Alejandro" userId="6c40396b-7faf-44bd-8d7c-b4c550fe1dde" providerId="ADAL" clId="{73DA7B94-7D35-46C8-9AB3-5ED025243AFD}" dt="2025-08-18T14:45:14.496" v="9" actId="478"/>
          <ac:spMkLst>
            <pc:docMk/>
            <pc:sldMk cId="1945015771" sldId="279"/>
            <ac:spMk id="8" creationId="{2703E53B-018C-D27D-B8EB-A8C5DE708215}"/>
          </ac:spMkLst>
        </pc:spChg>
        <pc:picChg chg="mod">
          <ac:chgData name="Sanchez Becerra, Alejandro" userId="6c40396b-7faf-44bd-8d7c-b4c550fe1dde" providerId="ADAL" clId="{73DA7B94-7D35-46C8-9AB3-5ED025243AFD}" dt="2025-08-18T14:45:16.257" v="10" actId="1076"/>
          <ac:picMkLst>
            <pc:docMk/>
            <pc:sldMk cId="1945015771" sldId="279"/>
            <ac:picMk id="6" creationId="{C5123AC7-8839-2F4A-2CB6-49613E25506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256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937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E507A8-A5CF-4D38-AB86-7EDDA87A85D4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6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6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2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0277FD-7DE6-41D4-930D-AC99F5AFE54E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5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5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73ED0CC-082F-4160-86E5-0D6041F12778}" type="datetime1">
              <a:rPr lang="en-US" smtClean="0"/>
              <a:t>8/27/25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450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309500"/>
            <a:ext cx="121919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 530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Computing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50000"/>
                    <a:lumOff val="50000"/>
                  </a:schemeClr>
                </a:solidFill>
              </a:rPr>
              <a:t>Dr. Alejandro S</a:t>
            </a:r>
            <a:r>
              <a:rPr lang="es-CO">
                <a:solidFill>
                  <a:schemeClr val="accent1">
                    <a:lumMod val="50000"/>
                    <a:lumOff val="50000"/>
                  </a:schemeClr>
                </a:solidFill>
              </a:rPr>
              <a:t>ánchez Becerra</a:t>
            </a:r>
            <a:endParaRPr lang="en-US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BD3A8-CDE4-1696-E619-012C384A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21" y="1122379"/>
            <a:ext cx="2041228" cy="23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Follow the instructions </a:t>
            </a:r>
            <a:r>
              <a:rPr lang="en-US" sz="2000" dirty="0">
                <a:hlinkClick r:id="rId2"/>
              </a:rPr>
              <a:t>Installing Python Using Anaconda</a:t>
            </a:r>
            <a:r>
              <a:rPr lang="en-US" sz="2000" dirty="0"/>
              <a:t> from Canvas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We are using Anaconda virtual environments for this class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For now: Anaconda comes with a Python installation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545211" y="2261466"/>
            <a:ext cx="4074864" cy="3932768"/>
          </a:xfrm>
          <a:prstGeom prst="cloud">
            <a:avLst/>
          </a:prstGeom>
          <a:solidFill>
            <a:schemeClr val="bg1">
              <a:alpha val="89094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245823" y="3677391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334395" y="343790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880865" y="4557782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22" y="477587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6096000" y="455778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96886" y="2747610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345" y="747608"/>
            <a:ext cx="3631582" cy="810437"/>
          </a:xfrm>
        </p:spPr>
        <p:txBody>
          <a:bodyPr>
            <a:normAutofit/>
          </a:bodyPr>
          <a:lstStyle/>
          <a:p>
            <a:r>
              <a:rPr lang="en-US" dirty="0"/>
              <a:t>Main 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25" y="2119400"/>
            <a:ext cx="4592873" cy="3990991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Bogotá,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network analysis, and external validity.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 am research affiliate of Emory’s AI Humanity Initiative and NYU’s Development Research Institute.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457" y="31970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03" y="3015651"/>
            <a:ext cx="5098176" cy="21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02527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Interactive classes with hand-on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key data science tools through real world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Encourage creative exploration.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One-on-one advising in office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Combination of theory and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Mentoring on communication</a:t>
            </a:r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14D7-F58F-420B-A656-85434D7D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C60AC-EF8D-B16E-CD83-CFDD7AA9790C}"/>
              </a:ext>
            </a:extLst>
          </p:cNvPr>
          <p:cNvSpPr txBox="1"/>
          <p:nvPr/>
        </p:nvSpPr>
        <p:spPr>
          <a:xfrm>
            <a:off x="838200" y="2213535"/>
            <a:ext cx="7294418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CLASS REQUIREMENTS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 err="1"/>
              <a:t>Homeworks</a:t>
            </a:r>
            <a:r>
              <a:rPr lang="en-US" sz="2000" dirty="0"/>
              <a:t> (60% total):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6 </a:t>
            </a:r>
            <a:r>
              <a:rPr lang="en-US" sz="2000" dirty="0" err="1"/>
              <a:t>homeworks</a:t>
            </a:r>
            <a:endParaRPr lang="en-US" sz="2000" dirty="0"/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Self-directed projects 30%)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3 written deliverables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In-class workshop (10%)</a:t>
            </a:r>
          </a:p>
          <a:p>
            <a:pPr marR="0">
              <a:spcBef>
                <a:spcPts val="0"/>
              </a:spcBef>
              <a:spcAft>
                <a:spcPts val="115"/>
              </a:spcAft>
            </a:pPr>
            <a:r>
              <a:rPr lang="en-US" sz="2000" dirty="0"/>
              <a:t>	Last day of class</a:t>
            </a:r>
          </a:p>
          <a:p>
            <a:pPr marL="342900" indent="-342900">
              <a:spcAft>
                <a:spcPts val="115"/>
              </a:spcAft>
              <a:buFontTx/>
              <a:buChar char="-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C2E7A-EF98-14AC-C216-1549AA3D5B04}"/>
              </a:ext>
            </a:extLst>
          </p:cNvPr>
          <p:cNvSpPr txBox="1"/>
          <p:nvPr/>
        </p:nvSpPr>
        <p:spPr>
          <a:xfrm>
            <a:off x="6802904" y="2213535"/>
            <a:ext cx="43246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HOMEWORK POLICY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 All assignments submitted past the deadline will be graded for half credit.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 We will automatically drop the worst homework assignment.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03D186-832F-CFFF-2142-60A0F25C7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476347"/>
              </p:ext>
            </p:extLst>
          </p:nvPr>
        </p:nvGraphicFramePr>
        <p:xfrm>
          <a:off x="1870865" y="5440807"/>
          <a:ext cx="8450270" cy="609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5027">
                  <a:extLst>
                    <a:ext uri="{9D8B030D-6E8A-4147-A177-3AD203B41FA5}">
                      <a16:colId xmlns:a16="http://schemas.microsoft.com/office/drawing/2014/main" val="706129652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730149986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62484596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133896113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791004414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579146745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534083279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3335757908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4099010805"/>
                    </a:ext>
                  </a:extLst>
                </a:gridCol>
                <a:gridCol w="845027">
                  <a:extLst>
                    <a:ext uri="{9D8B030D-6E8A-4147-A177-3AD203B41FA5}">
                      <a16:colId xmlns:a16="http://schemas.microsoft.com/office/drawing/2014/main" val="1291241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C+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C-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358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93+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87-92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83-86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80-82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75-79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70-74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65-69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60-64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55-59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0-54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5856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65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916D-19E9-C1E2-DF8A-E612ED73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445E3-3EE6-E620-66E9-FC641F3B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Programming essentials in Python 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Process automation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Model deployment (introduction to key ML toolkits)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Database and production environment</a:t>
            </a:r>
          </a:p>
          <a:p>
            <a:pPr marL="342900" indent="-342900">
              <a:buFont typeface="Wingdings 2" panose="05020102010507070707" pitchFamily="18" charset="2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Check Canvas for any adjustments to class schedule.</a:t>
            </a:r>
          </a:p>
        </p:txBody>
      </p:sp>
    </p:spTree>
    <p:extLst>
      <p:ext uri="{BB962C8B-B14F-4D97-AF65-F5344CB8AC3E}">
        <p14:creationId xmlns:p14="http://schemas.microsoft.com/office/powerpoint/2010/main" val="20128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7952-81BF-0AE6-801F-FFD68642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B0E0-6109-9F90-B198-C5182291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Key class announcements and assignments:</a:t>
            </a:r>
          </a:p>
          <a:p>
            <a:pPr marL="0" indent="0">
              <a:buNone/>
            </a:pPr>
            <a:r>
              <a:rPr lang="en-US" sz="3200" dirty="0" err="1"/>
              <a:t>canvas.emory.edu</a:t>
            </a:r>
            <a:endParaRPr lang="en-US" sz="3200" dirty="0"/>
          </a:p>
          <a:p>
            <a:pPr marL="0" indent="0">
              <a:buNone/>
            </a:pPr>
            <a:r>
              <a:rPr lang="en-US" sz="2000" dirty="0"/>
              <a:t>Class material will be regularly updated on </a:t>
            </a:r>
            <a:r>
              <a:rPr lang="en-US" sz="2000" dirty="0" err="1"/>
              <a:t>Github</a:t>
            </a:r>
            <a:r>
              <a:rPr lang="en-US" sz="2000" dirty="0"/>
              <a:t> (see instructions on Canvas)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5449591" y="3988868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466" y="3402401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8993418" y="3600671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7426973" y="3052533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053473" y="3176187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863174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1763749" y="4167093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61" y="2709628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207" y="2822080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274448" y="4640417"/>
            <a:ext cx="2335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104653" y="2093607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176547" y="6082137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38" y="2313405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1A3260"/>
    </a:accent1>
    <a:accent2>
      <a:srgbClr val="4590B8"/>
    </a:accent2>
    <a:accent3>
      <a:srgbClr val="45CBE8"/>
    </a:accent3>
    <a:accent4>
      <a:srgbClr val="969FA7"/>
    </a:accent4>
    <a:accent5>
      <a:srgbClr val="A2C777"/>
    </a:accent5>
    <a:accent6>
      <a:srgbClr val="42955F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5675</TotalTime>
  <Words>452</Words>
  <Application>Microsoft Macintosh PowerPoint</Application>
  <PresentationFormat>Widescreen</PresentationFormat>
  <Paragraphs>116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Wingdings</vt:lpstr>
      <vt:lpstr>Wingdings 2</vt:lpstr>
      <vt:lpstr>Dividend</vt:lpstr>
      <vt:lpstr>DATA SCI 530 Computing I</vt:lpstr>
      <vt:lpstr>Agenda</vt:lpstr>
      <vt:lpstr>Main Instructor</vt:lpstr>
      <vt:lpstr>My teaching philosophy</vt:lpstr>
      <vt:lpstr>Grading</vt:lpstr>
      <vt:lpstr>COURSE CONTENT </vt:lpstr>
      <vt:lpstr>COURSE CONTENT 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105</cp:revision>
  <dcterms:created xsi:type="dcterms:W3CDTF">2022-08-18T19:06:53Z</dcterms:created>
  <dcterms:modified xsi:type="dcterms:W3CDTF">2025-08-27T22:09:25Z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